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420" r:id="rId3"/>
    <p:sldId id="427" r:id="rId4"/>
    <p:sldId id="421" r:id="rId5"/>
    <p:sldId id="422" r:id="rId6"/>
    <p:sldId id="423" r:id="rId7"/>
    <p:sldId id="424" r:id="rId8"/>
    <p:sldId id="428" r:id="rId9"/>
    <p:sldId id="429" r:id="rId10"/>
    <p:sldId id="430" r:id="rId11"/>
    <p:sldId id="442" r:id="rId12"/>
    <p:sldId id="443" r:id="rId13"/>
    <p:sldId id="431" r:id="rId14"/>
    <p:sldId id="432" r:id="rId15"/>
    <p:sldId id="433" r:id="rId16"/>
    <p:sldId id="440" r:id="rId17"/>
    <p:sldId id="441" r:id="rId18"/>
    <p:sldId id="439" r:id="rId19"/>
    <p:sldId id="444" r:id="rId20"/>
    <p:sldId id="445" r:id="rId21"/>
    <p:sldId id="419" r:id="rId2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CC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35" autoAdjust="0"/>
    <p:restoredTop sz="89814"/>
  </p:normalViewPr>
  <p:slideViewPr>
    <p:cSldViewPr>
      <p:cViewPr>
        <p:scale>
          <a:sx n="121" d="100"/>
          <a:sy n="121" d="100"/>
        </p:scale>
        <p:origin x="1928" y="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33E7E92B-59FA-49FB-B014-1669F564A86F}" type="datetimeFigureOut">
              <a:rPr lang="en-US"/>
              <a:pPr>
                <a:defRPr/>
              </a:pPr>
              <a:t>5/7/17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5CAD7887-406F-46CC-9589-B5DF14B164F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776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FD7B8707-E1CD-4CEF-A00B-04778EC3BE00}" type="datetimeFigureOut">
              <a:rPr lang="en-US"/>
              <a:pPr>
                <a:defRPr/>
              </a:pPr>
              <a:t>5/7/17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fld id="{E692987E-3A66-4994-9BE4-8BDBBB69D1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05788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smtClean="0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50DCA77-AE49-4A9C-A909-3537221CB17F}" type="slidenum">
              <a:rPr lang="en-US" smtClean="0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1604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692987E-3A66-4994-9BE4-8BDBBB69D16B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1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from https://</a:t>
            </a:r>
            <a:r>
              <a:rPr lang="en-US" dirty="0" err="1" smtClean="0"/>
              <a:t>zeppelin.apache.org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692987E-3A66-4994-9BE4-8BDBBB69D16B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5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386C99-5892-1D4D-995F-5AF26F6C5F0A}" type="datetime1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D066EC-5749-4585-9837-C7D7BD5CB8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151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DFAEDD-92B5-A649-86E8-8C927EBFF845}" type="datetime1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236EC8-B6B4-4047-8E94-DB4977AA8C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753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2D6E9E-BD06-ED42-BF4C-1F2B3CCD7DE9}" type="datetime1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C83A777-F07E-472E-A020-7B4D580524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9344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90600"/>
            <a:ext cx="4038600" cy="251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990600"/>
            <a:ext cx="4038600" cy="251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657600"/>
            <a:ext cx="4038600" cy="251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657600"/>
            <a:ext cx="4038600" cy="2514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E09080-291C-A64E-8BA6-720633750015}" type="datetime1">
              <a:rPr lang="en-US" smtClean="0"/>
              <a:t>5/7/17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7F69CA-01CC-4DEF-B5D8-B239B6D1E8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199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0651"/>
            <a:ext cx="8229600" cy="715962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rgbClr val="0070C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334000"/>
          </a:xfrm>
        </p:spPr>
        <p:txBody>
          <a:bodyPr/>
          <a:lstStyle>
            <a:lvl1pPr>
              <a:buClr>
                <a:srgbClr val="0070C0"/>
              </a:buClr>
              <a:buFont typeface="Wingdings" pitchFamily="2" charset="2"/>
              <a:buChar char="§"/>
              <a:defRPr sz="1800" baseline="0"/>
            </a:lvl1pPr>
            <a:lvl2pPr>
              <a:buClr>
                <a:srgbClr val="92D050"/>
              </a:buClr>
              <a:buFont typeface="Wingdings" pitchFamily="2" charset="2"/>
              <a:buChar char="§"/>
              <a:defRPr sz="1800" baseline="0"/>
            </a:lvl2pPr>
            <a:lvl3pPr>
              <a:buClr>
                <a:srgbClr val="FF0000"/>
              </a:buClr>
              <a:buFont typeface="Wingdings" pitchFamily="2" charset="2"/>
              <a:buChar char="§"/>
              <a:defRPr sz="1600" baseline="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88BB42-1933-3B45-BEB8-64C690A1BB01}" type="datetime1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600" b="1"/>
            </a:lvl1pPr>
          </a:lstStyle>
          <a:p>
            <a:pPr>
              <a:defRPr/>
            </a:pPr>
            <a:fld id="{F8C3E294-9E12-4E24-B275-9BA1AC14E86B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220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AA59C7-7482-EA41-9A8F-D37B9A019D8C}" type="datetime1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D6EFB9-832D-41AA-B6AA-BA3FDFDF21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952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14FA64-4768-8A4C-8B75-1678E7D0BF9F}" type="datetime1">
              <a:rPr lang="en-US" smtClean="0"/>
              <a:t>5/7/17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FBD6B9-3A33-4A94-B724-9A8AE8A254D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27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B67CEA-FCF3-164E-82AB-D4501554052D}" type="datetime1">
              <a:rPr lang="en-US" smtClean="0"/>
              <a:t>5/7/17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F3FC6E-2B66-4D2D-9218-6A86576333C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669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47D001-ABE5-D040-940D-BF2FC68065AC}" type="datetime1">
              <a:rPr lang="en-US" smtClean="0"/>
              <a:t>5/7/17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C73807-B068-4863-956B-F1B33613174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551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F510783-1084-2D4C-9A02-B8F55A3D37BE}" type="datetime1">
              <a:rPr lang="en-US" smtClean="0"/>
              <a:t>5/7/17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F5520D-11A7-44C7-A268-AAA329E6ED9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035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386DC8-B076-164D-9D79-9E44DAF93801}" type="datetime1">
              <a:rPr lang="en-US" smtClean="0"/>
              <a:t>5/7/17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EA0E33-B153-4585-A659-757BD76D8C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186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E734C7-8C31-6347-B4AE-2223F6FB6E09}" type="datetime1">
              <a:rPr lang="en-US" smtClean="0"/>
              <a:t>5/7/17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AEC9DF-A8CA-492E-9A95-52D982BBB1F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834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639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990600"/>
            <a:ext cx="8229600" cy="518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1F10C8AD-2BD4-1D45-9EB9-3F8D03937DAE}" type="datetime1">
              <a:rPr lang="en-US" smtClean="0"/>
              <a:t>5/7/17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898989"/>
                </a:solidFill>
                <a:latin typeface="Calibri" pitchFamily="34" charset="0"/>
              </a:defRPr>
            </a:lvl1pPr>
          </a:lstStyle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F34D79D8-E937-4F7F-B5D1-0FDC90AE5A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12" r:id="rId1"/>
    <p:sldLayoutId id="2147484123" r:id="rId2"/>
    <p:sldLayoutId id="2147484113" r:id="rId3"/>
    <p:sldLayoutId id="2147484114" r:id="rId4"/>
    <p:sldLayoutId id="2147484115" r:id="rId5"/>
    <p:sldLayoutId id="2147484116" r:id="rId6"/>
    <p:sldLayoutId id="2147484117" r:id="rId7"/>
    <p:sldLayoutId id="2147484118" r:id="rId8"/>
    <p:sldLayoutId id="2147484119" r:id="rId9"/>
    <p:sldLayoutId id="2147484120" r:id="rId10"/>
    <p:sldLayoutId id="2147484121" r:id="rId11"/>
    <p:sldLayoutId id="2147484122" r:id="rId12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 kern="1200">
          <a:solidFill>
            <a:schemeClr val="hlink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hlink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hlink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hlink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chemeClr val="hlink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>
          <a:solidFill>
            <a:schemeClr val="hlink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>
          <a:solidFill>
            <a:schemeClr val="hlink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>
          <a:solidFill>
            <a:schemeClr val="hlink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>
          <a:solidFill>
            <a:schemeClr val="hlink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CC00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transtats.bts.gov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Title 1"/>
          <p:cNvSpPr>
            <a:spLocks noGrp="1"/>
          </p:cNvSpPr>
          <p:nvPr>
            <p:ph type="ctrTitle"/>
          </p:nvPr>
        </p:nvSpPr>
        <p:spPr>
          <a:xfrm>
            <a:off x="647700" y="1219200"/>
            <a:ext cx="7772400" cy="1828800"/>
          </a:xfrm>
        </p:spPr>
        <p:txBody>
          <a:bodyPr/>
          <a:lstStyle/>
          <a:p>
            <a:pPr eaLnBrk="1" hangingPunct="1"/>
            <a:r>
              <a:rPr lang="en-US" altLang="en-US" sz="2000" dirty="0" smtClean="0"/>
              <a:t/>
            </a:r>
            <a:br>
              <a:rPr lang="en-US" altLang="en-US" sz="2000" dirty="0" smtClean="0"/>
            </a:br>
            <a:r>
              <a:rPr lang="en-US" altLang="en-US" sz="1600" dirty="0" smtClean="0"/>
              <a:t>Final Project</a:t>
            </a:r>
            <a:r>
              <a:rPr lang="en-US" altLang="en-US" sz="2000" dirty="0" smtClean="0"/>
              <a:t/>
            </a:r>
            <a:br>
              <a:rPr lang="en-US" altLang="en-US" sz="2000" dirty="0" smtClean="0"/>
            </a:br>
            <a:r>
              <a:rPr lang="en-US" altLang="en-US" sz="2000" dirty="0" smtClean="0"/>
              <a:t> Real-Time Airline Flight Data with Kafka and Streaming.  </a:t>
            </a:r>
            <a:br>
              <a:rPr lang="en-US" altLang="en-US" sz="2000" dirty="0" smtClean="0"/>
            </a:br>
            <a:r>
              <a:rPr lang="en-US" altLang="en-US" sz="2000" dirty="0" smtClean="0"/>
              <a:t>Examples of IOT and Data Analytics</a:t>
            </a:r>
            <a:r>
              <a:rPr lang="en-US" altLang="en-US" sz="2000" b="1" dirty="0" smtClean="0"/>
              <a:t/>
            </a:r>
            <a:br>
              <a:rPr lang="en-US" altLang="en-US" sz="2000" b="1" dirty="0" smtClean="0"/>
            </a:br>
            <a:r>
              <a:rPr lang="en-US" altLang="en-US" sz="2000" b="1" dirty="0" smtClean="0"/>
              <a:t/>
            </a:r>
            <a:br>
              <a:rPr lang="en-US" altLang="en-US" sz="2000" b="1" dirty="0" smtClean="0"/>
            </a:br>
            <a:endParaRPr lang="en-US" altLang="en-US" sz="2000" b="1" dirty="0" smtClean="0"/>
          </a:p>
        </p:txBody>
      </p:sp>
      <p:sp>
        <p:nvSpPr>
          <p:cNvPr id="3076" name="Subtitle 2"/>
          <p:cNvSpPr>
            <a:spLocks noGrp="1"/>
          </p:cNvSpPr>
          <p:nvPr>
            <p:ph type="subTitle" idx="1"/>
          </p:nvPr>
        </p:nvSpPr>
        <p:spPr>
          <a:xfrm>
            <a:off x="1524000" y="2420006"/>
            <a:ext cx="6400800" cy="754993"/>
          </a:xfrm>
        </p:spPr>
        <p:txBody>
          <a:bodyPr/>
          <a:lstStyle/>
          <a:p>
            <a:pPr eaLnBrk="1" hangingPunct="1">
              <a:defRPr/>
            </a:pP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Mohan </a:t>
            </a:r>
            <a:r>
              <a:rPr lang="en-US" sz="2400" dirty="0" err="1" smtClean="0">
                <a:solidFill>
                  <a:schemeClr val="tx2">
                    <a:lumMod val="75000"/>
                  </a:schemeClr>
                </a:solidFill>
              </a:rPr>
              <a:t>Rayapuvari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, Ramesh </a:t>
            </a:r>
            <a:r>
              <a:rPr lang="en-US" sz="2400" dirty="0" smtClean="0">
                <a:solidFill>
                  <a:schemeClr val="tx2">
                    <a:lumMod val="75000"/>
                  </a:schemeClr>
                </a:solidFill>
              </a:rPr>
              <a:t>Maddi, and Ryan Tischer</a:t>
            </a:r>
          </a:p>
          <a:p>
            <a:pPr eaLnBrk="1" hangingPunct="1">
              <a:defRPr/>
            </a:pPr>
            <a:endParaRPr lang="en-US" sz="2400" b="1" dirty="0" smtClean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3078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9225" y="3429000"/>
            <a:ext cx="1143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055813" y="5029200"/>
            <a:ext cx="4949825" cy="120015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chemeClr val="bg2">
                    <a:lumMod val="25000"/>
                  </a:schemeClr>
                </a:solidFill>
              </a:rPr>
              <a:t>CSCI E-63 Big Data Analytics</a:t>
            </a:r>
            <a:endParaRPr lang="en-US" dirty="0">
              <a:solidFill>
                <a:schemeClr val="bg2">
                  <a:lumMod val="25000"/>
                </a:schemeClr>
              </a:solidFill>
            </a:endParaRPr>
          </a:p>
          <a:p>
            <a:pPr algn="ctr">
              <a:defRPr/>
            </a:pP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Harvard University Extension School</a:t>
            </a:r>
          </a:p>
          <a:p>
            <a:pPr algn="ctr">
              <a:defRPr/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Prof.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</a:rPr>
              <a:t>Zoran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</a:rPr>
              <a:t> B.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</a:rPr>
              <a:t>Djordjević</a:t>
            </a:r>
            <a:endParaRPr lang="en-US" sz="1600" dirty="0">
              <a:solidFill>
                <a:schemeClr val="bg2">
                  <a:lumMod val="25000"/>
                </a:schemeClr>
              </a:solidFill>
            </a:endParaRPr>
          </a:p>
          <a:p>
            <a:pPr algn="ctr">
              <a:defRPr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</a:t>
            </a:r>
            <a:r>
              <a:rPr lang="en-US" altLang="en-US" dirty="0" smtClean="0"/>
              <a:t>Spark </a:t>
            </a:r>
            <a:r>
              <a:rPr lang="en-US" altLang="en-US" dirty="0"/>
              <a:t>Does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altLang="en-US" sz="3600" dirty="0" smtClean="0"/>
              <a:t>Very fast data processing</a:t>
            </a:r>
          </a:p>
          <a:p>
            <a:pPr>
              <a:buFont typeface="Wingdings" charset="2"/>
              <a:buChar char="§"/>
            </a:pPr>
            <a:r>
              <a:rPr lang="en-US" altLang="en-US" sz="3600" dirty="0" smtClean="0"/>
              <a:t>MapReduce jobs</a:t>
            </a:r>
          </a:p>
          <a:p>
            <a:pPr>
              <a:buFont typeface="Wingdings" charset="2"/>
              <a:buChar char="§"/>
            </a:pPr>
            <a:r>
              <a:rPr lang="en-US" altLang="en-US" sz="3600" dirty="0" smtClean="0"/>
              <a:t>Designed for iterative computations (</a:t>
            </a:r>
            <a:r>
              <a:rPr lang="en-US" altLang="en-US" sz="3600" dirty="0" err="1" smtClean="0"/>
              <a:t>multipass</a:t>
            </a:r>
            <a:r>
              <a:rPr lang="en-US" altLang="en-US" sz="3600" dirty="0" smtClean="0"/>
              <a:t>) and interactive data</a:t>
            </a:r>
          </a:p>
          <a:p>
            <a:pPr>
              <a:buFont typeface="Wingdings" charset="2"/>
              <a:buChar char="§"/>
            </a:pPr>
            <a:r>
              <a:rPr lang="en-US" altLang="en-US" sz="3600" dirty="0" smtClean="0"/>
              <a:t>Works with Scala, Python, Java and R</a:t>
            </a:r>
            <a:endParaRPr lang="en-US" altLang="en-US" sz="3600" dirty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5124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8F646AB-A706-F34B-A8F6-D511FE88256B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10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95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US" altLang="en-US" u="sng" dirty="0" smtClean="0"/>
              <a:t>Zeppelin </a:t>
            </a:r>
            <a:r>
              <a:rPr lang="en-US" altLang="en-US" u="sng" dirty="0"/>
              <a:t>Overview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229600" cy="4678363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altLang="en-US" dirty="0"/>
              <a:t>Apache </a:t>
            </a:r>
            <a:r>
              <a:rPr lang="en-US" altLang="en-US" dirty="0" smtClean="0"/>
              <a:t>Zeppelin is an open source web based notebook to visualize data.</a:t>
            </a:r>
          </a:p>
          <a:p>
            <a:pPr lvl="1"/>
            <a:r>
              <a:rPr lang="en-US" dirty="0"/>
              <a:t> Data Ingestion</a:t>
            </a:r>
          </a:p>
          <a:p>
            <a:pPr lvl="1"/>
            <a:r>
              <a:rPr lang="en-US" dirty="0"/>
              <a:t> Data Discovery</a:t>
            </a:r>
          </a:p>
          <a:p>
            <a:pPr lvl="1"/>
            <a:r>
              <a:rPr lang="en-US" dirty="0"/>
              <a:t> Data Analytics</a:t>
            </a:r>
          </a:p>
          <a:p>
            <a:pPr lvl="1"/>
            <a:r>
              <a:rPr lang="en-US" dirty="0"/>
              <a:t> Data Visualization &amp; </a:t>
            </a:r>
            <a:r>
              <a:rPr lang="en-US" dirty="0" smtClean="0"/>
              <a:t>Collaboration</a:t>
            </a:r>
          </a:p>
          <a:p>
            <a:r>
              <a:rPr lang="en-US" dirty="0" smtClean="0"/>
              <a:t>Supports multiple languages </a:t>
            </a:r>
          </a:p>
          <a:p>
            <a:pPr lvl="1"/>
            <a:r>
              <a:rPr lang="en-US" dirty="0" smtClean="0"/>
              <a:t>Cassandra</a:t>
            </a:r>
          </a:p>
          <a:p>
            <a:pPr lvl="1"/>
            <a:r>
              <a:rPr lang="en-US" dirty="0" smtClean="0"/>
              <a:t>Spark </a:t>
            </a:r>
          </a:p>
          <a:p>
            <a:pPr lvl="1"/>
            <a:r>
              <a:rPr lang="en-US" dirty="0" smtClean="0"/>
              <a:t>R</a:t>
            </a:r>
          </a:p>
          <a:p>
            <a:pPr lvl="1"/>
            <a:r>
              <a:rPr lang="en-US" dirty="0" smtClean="0"/>
              <a:t>Python</a:t>
            </a:r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Similar to </a:t>
            </a:r>
            <a:r>
              <a:rPr lang="en-US" dirty="0" err="1" smtClean="0"/>
              <a:t>Juypter</a:t>
            </a:r>
            <a:r>
              <a:rPr lang="en-US" dirty="0" smtClean="0"/>
              <a:t> Notebooks</a:t>
            </a:r>
            <a:endParaRPr lang="en-US" dirty="0"/>
          </a:p>
          <a:p>
            <a:pPr lvl="1">
              <a:buFont typeface="Wingdings" charset="2"/>
              <a:buChar char="§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4100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99823B7-677E-7143-9715-01F84AEB4273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11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332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</a:t>
            </a:r>
            <a:r>
              <a:rPr lang="en-US" altLang="en-US" dirty="0" smtClean="0"/>
              <a:t>Zeppelin </a:t>
            </a:r>
            <a:r>
              <a:rPr lang="en-US" altLang="en-US" dirty="0"/>
              <a:t>Does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altLang="en-US" dirty="0" smtClean="0"/>
              <a:t>Explore and visualize data</a:t>
            </a:r>
          </a:p>
          <a:p>
            <a:pPr>
              <a:buFont typeface="Wingdings" charset="2"/>
              <a:buChar char="§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5124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 dirty="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8F646AB-A706-F34B-A8F6-D511FE88256B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12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1371600"/>
            <a:ext cx="8001000" cy="454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3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br>
              <a:rPr lang="en-US" dirty="0" smtClean="0"/>
            </a:br>
            <a:r>
              <a:rPr lang="en-US" dirty="0" smtClean="0"/>
              <a:t>Processing Real-time </a:t>
            </a:r>
            <a:r>
              <a:rPr lang="en-US" dirty="0"/>
              <a:t>F</a:t>
            </a:r>
            <a:r>
              <a:rPr lang="en-US" dirty="0" smtClean="0"/>
              <a:t>light Data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123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u="sng" dirty="0" smtClean="0"/>
              <a:t>Project Overview</a:t>
            </a:r>
            <a:endParaRPr lang="en-US" altLang="en-US" dirty="0"/>
          </a:p>
        </p:txBody>
      </p:sp>
      <p:sp>
        <p:nvSpPr>
          <p:cNvPr id="7172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76986D9-1340-0445-84D4-2DC946315C5A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14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65083" y="914400"/>
            <a:ext cx="8229600" cy="46783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914400"/>
            <a:ext cx="8229600" cy="5334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altLang="en-US" dirty="0" smtClean="0"/>
              <a:t>Data </a:t>
            </a:r>
            <a:r>
              <a:rPr lang="en-US" altLang="en-US" dirty="0"/>
              <a:t>downloaded from </a:t>
            </a:r>
            <a:r>
              <a:rPr lang="en-US" altLang="en-US" dirty="0">
                <a:hlinkClick r:id="rId2"/>
              </a:rPr>
              <a:t>https://</a:t>
            </a:r>
            <a:r>
              <a:rPr lang="en-US" altLang="en-US" dirty="0" smtClean="0">
                <a:hlinkClick r:id="rId2"/>
              </a:rPr>
              <a:t>www.transtats.bts.gov</a:t>
            </a:r>
            <a:endParaRPr lang="en-US" altLang="en-US" dirty="0" smtClean="0"/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Data set is ~ 30 Columns and 2.5 million rows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Data is broken up into 6 files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To simulate real-time data we have a Kafka producer send 5k rows every 5 seconds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Data is read in Spark Streaming as </a:t>
            </a:r>
            <a:r>
              <a:rPr lang="en-US" altLang="en-US" dirty="0" err="1" smtClean="0"/>
              <a:t>dsteam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45424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u="sng" dirty="0" smtClean="0"/>
              <a:t>Project Overview </a:t>
            </a:r>
            <a:r>
              <a:rPr lang="mr-IN" altLang="en-US" u="sng" dirty="0" smtClean="0"/>
              <a:t>–</a:t>
            </a:r>
            <a:r>
              <a:rPr lang="en-US" altLang="en-US" u="sng" dirty="0" smtClean="0"/>
              <a:t> cont.</a:t>
            </a:r>
            <a:endParaRPr lang="en-US" altLang="en-US" dirty="0"/>
          </a:p>
        </p:txBody>
      </p:sp>
      <p:sp>
        <p:nvSpPr>
          <p:cNvPr id="7172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76986D9-1340-0445-84D4-2DC946315C5A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15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65083" y="914400"/>
            <a:ext cx="8229600" cy="46783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914400"/>
            <a:ext cx="8229600" cy="5334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altLang="en-US" dirty="0" err="1" smtClean="0"/>
              <a:t>Dstreams</a:t>
            </a:r>
            <a:r>
              <a:rPr lang="en-US" altLang="en-US" dirty="0" smtClean="0"/>
              <a:t> are filtered to find flights that are delay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Delayed flights are compared to list of customers (by flight number) in Cassandra to form new table</a:t>
            </a:r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Customer contract information and city of delay are displayed</a:t>
            </a:r>
          </a:p>
        </p:txBody>
      </p:sp>
    </p:spTree>
    <p:extLst>
      <p:ext uri="{BB962C8B-B14F-4D97-AF65-F5344CB8AC3E}">
        <p14:creationId xmlns:p14="http://schemas.microsoft.com/office/powerpoint/2010/main" val="156601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Architecture 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C73807-B068-4863-956B-F1B336131749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914400"/>
            <a:ext cx="8229600" cy="5334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altLang="en-US" dirty="0" smtClean="0"/>
              <a:t>Team leveraged AWS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Three AWS instances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Kafka producer</a:t>
            </a:r>
          </a:p>
          <a:p>
            <a:pPr lvl="2">
              <a:buFont typeface="Wingdings" charset="2"/>
              <a:buChar char="§"/>
            </a:pPr>
            <a:r>
              <a:rPr lang="en-US" altLang="en-US" dirty="0" smtClean="0"/>
              <a:t>Simulate live outside stream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Spark machine</a:t>
            </a:r>
          </a:p>
          <a:p>
            <a:pPr lvl="2">
              <a:buFont typeface="Wingdings" charset="2"/>
              <a:buChar char="§"/>
            </a:pPr>
            <a:r>
              <a:rPr lang="en-US" altLang="en-US" dirty="0" smtClean="0"/>
              <a:t>AWS EMR instance</a:t>
            </a:r>
          </a:p>
          <a:p>
            <a:pPr lvl="3">
              <a:buFont typeface="Wingdings" charset="2"/>
              <a:buChar char="§"/>
            </a:pPr>
            <a:r>
              <a:rPr lang="en-US" altLang="en-US" dirty="0" smtClean="0"/>
              <a:t>EMR is an out-of-the-box HDFS/Spark image</a:t>
            </a:r>
          </a:p>
          <a:p>
            <a:pPr lvl="3">
              <a:buFont typeface="Wingdings" charset="2"/>
              <a:buChar char="§"/>
            </a:pPr>
            <a:r>
              <a:rPr lang="en-US" altLang="en-US" dirty="0" smtClean="0"/>
              <a:t>Similar to Cloudera </a:t>
            </a:r>
            <a:r>
              <a:rPr lang="en-US" altLang="en-US" dirty="0" err="1" smtClean="0"/>
              <a:t>QuickStart</a:t>
            </a:r>
            <a:endParaRPr lang="en-US" altLang="en-US" dirty="0" smtClean="0"/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Cassandra machine</a:t>
            </a:r>
          </a:p>
          <a:p>
            <a:pPr lvl="2">
              <a:buFont typeface="Wingdings" charset="2"/>
              <a:buChar char="§"/>
            </a:pPr>
            <a:r>
              <a:rPr lang="en-US" dirty="0" err="1" smtClean="0"/>
              <a:t>Bitnami</a:t>
            </a:r>
            <a:r>
              <a:rPr lang="en-US" dirty="0" smtClean="0"/>
              <a:t> image from marketplace</a:t>
            </a:r>
          </a:p>
          <a:p>
            <a:pPr lvl="2">
              <a:buFont typeface="Wingdings" charset="2"/>
              <a:buChar char="§"/>
            </a:pPr>
            <a:r>
              <a:rPr lang="en-US" altLang="en-US" dirty="0" smtClean="0"/>
              <a:t>Out-of-the-box Cassandra</a:t>
            </a:r>
          </a:p>
        </p:txBody>
      </p:sp>
    </p:spTree>
    <p:extLst>
      <p:ext uri="{BB962C8B-B14F-4D97-AF65-F5344CB8AC3E}">
        <p14:creationId xmlns:p14="http://schemas.microsoft.com/office/powerpoint/2010/main" val="11073637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Project </a:t>
            </a:r>
            <a:r>
              <a:rPr lang="en-US" dirty="0" smtClean="0">
                <a:solidFill>
                  <a:schemeClr val="tx1"/>
                </a:solidFill>
              </a:rPr>
              <a:t>Architecture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chemeClr val="tx1"/>
                </a:solidFill>
              </a:rPr>
              <a:t>Mohan Rayapuvari, Ramesh Maddi, and Ryan Tischer</a:t>
            </a:r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C73807-B068-4863-956B-F1B336131749}" type="slidenum">
              <a:rPr lang="en-US" smtClean="0">
                <a:solidFill>
                  <a:schemeClr val="tx1"/>
                </a:solidFill>
              </a:rPr>
              <a:pPr>
                <a:defRPr/>
              </a:pPr>
              <a:t>17</a:t>
            </a:fld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762000" y="2514600"/>
            <a:ext cx="1752600" cy="1676400"/>
          </a:xfrm>
          <a:prstGeom prst="roundRect">
            <a:avLst/>
          </a:prstGeom>
          <a:solidFill>
            <a:schemeClr val="accent1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Kafka producer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3886200" y="2514600"/>
            <a:ext cx="1638300" cy="1676400"/>
          </a:xfrm>
          <a:prstGeom prst="roundRect">
            <a:avLst/>
          </a:prstGeom>
          <a:solidFill>
            <a:schemeClr val="accent1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Spark Streaming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010400" y="2514600"/>
            <a:ext cx="1589690" cy="1676400"/>
          </a:xfrm>
          <a:prstGeom prst="roundRect">
            <a:avLst/>
          </a:prstGeom>
          <a:solidFill>
            <a:schemeClr val="accent1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Cassandra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762000" y="5257800"/>
            <a:ext cx="1752600" cy="698719"/>
          </a:xfrm>
          <a:prstGeom prst="roundRect">
            <a:avLst/>
          </a:prstGeom>
          <a:solidFill>
            <a:schemeClr val="accent1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Flight Data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1790700" y="4419600"/>
            <a:ext cx="0" cy="533400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867400" y="3124200"/>
            <a:ext cx="685800" cy="0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833852" y="3429000"/>
            <a:ext cx="671348" cy="0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5867400" y="3657600"/>
            <a:ext cx="609600" cy="0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/>
          <p:cNvSpPr/>
          <p:nvPr/>
        </p:nvSpPr>
        <p:spPr>
          <a:xfrm>
            <a:off x="6776545" y="971221"/>
            <a:ext cx="2057400" cy="698719"/>
          </a:xfrm>
          <a:prstGeom prst="roundRect">
            <a:avLst/>
          </a:prstGeom>
          <a:solidFill>
            <a:schemeClr val="accent1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Customer Data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7805245" y="1828800"/>
            <a:ext cx="0" cy="533400"/>
          </a:xfrm>
          <a:prstGeom prst="straightConnector1">
            <a:avLst/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>
          <a:xfrm>
            <a:off x="7048500" y="4564336"/>
            <a:ext cx="1638300" cy="1676400"/>
          </a:xfrm>
          <a:prstGeom prst="roundRect">
            <a:avLst/>
          </a:prstGeom>
          <a:solidFill>
            <a:schemeClr val="accent1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User output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705350" y="4343400"/>
            <a:ext cx="2190750" cy="1196974"/>
          </a:xfrm>
          <a:prstGeom prst="bentConnector3">
            <a:avLst>
              <a:gd name="adj1" fmla="val 1544"/>
            </a:avLst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3886200" y="963613"/>
            <a:ext cx="1638300" cy="936625"/>
          </a:xfrm>
          <a:prstGeom prst="roundRect">
            <a:avLst/>
          </a:prstGeom>
          <a:solidFill>
            <a:schemeClr val="accent1">
              <a:alpha val="2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Zeppelin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rot="10800000">
            <a:off x="5638800" y="1420023"/>
            <a:ext cx="1371600" cy="1258654"/>
          </a:xfrm>
          <a:prstGeom prst="bentConnector3">
            <a:avLst>
              <a:gd name="adj1" fmla="val 50000"/>
            </a:avLst>
          </a:prstGeom>
          <a:ln w="412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6159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use cases</a:t>
            </a:r>
            <a:endParaRPr lang="en-US" altLang="en-US" dirty="0"/>
          </a:p>
        </p:txBody>
      </p:sp>
      <p:sp>
        <p:nvSpPr>
          <p:cNvPr id="7172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76986D9-1340-0445-84D4-2DC946315C5A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18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65083" y="914400"/>
            <a:ext cx="8229600" cy="46783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914400"/>
            <a:ext cx="8229600" cy="5334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altLang="en-US" dirty="0" smtClean="0"/>
              <a:t>Airports, airlines and passengers create a lot of data every hour of every day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This project demonstrates how that data can help passengers, airlines and surrounding cities deal with delayed flights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Passengers are notified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Surrounding cities can plan for more demand (hotels, rental cars, restaurants , </a:t>
            </a:r>
            <a:r>
              <a:rPr lang="en-US" altLang="en-US" dirty="0" err="1" smtClean="0"/>
              <a:t>etc</a:t>
            </a:r>
            <a:r>
              <a:rPr lang="en-US" altLang="en-US" dirty="0" smtClean="0"/>
              <a:t>)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Airlines address unhappy customers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Supervised machine learning to predict conditions that may lead to delayed flights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8852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use case potential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C73807-B068-4863-956B-F1B336131749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524000"/>
            <a:ext cx="8229600" cy="47244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914400"/>
            <a:ext cx="8229600" cy="5334000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altLang="en-US" dirty="0" smtClean="0"/>
              <a:t>This project can be though of as framework for other use cases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For Example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Leverage Spark Machine library to predict outcomes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Predict which conditions may most likely result in flight delays</a:t>
            </a:r>
          </a:p>
          <a:p>
            <a:pPr lvl="2">
              <a:buFont typeface="Wingdings" charset="2"/>
              <a:buChar char="§"/>
            </a:pPr>
            <a:r>
              <a:rPr lang="en-US" altLang="en-US" dirty="0" smtClean="0"/>
              <a:t>Passengers may make different choices on which flight to take </a:t>
            </a:r>
          </a:p>
          <a:p>
            <a:pPr lvl="2">
              <a:buFont typeface="Wingdings" charset="2"/>
              <a:buChar char="§"/>
            </a:pPr>
            <a:r>
              <a:rPr lang="en-US" altLang="en-US" dirty="0" smtClean="0"/>
              <a:t>Surrounding services (hotels, </a:t>
            </a:r>
            <a:r>
              <a:rPr lang="en-US" altLang="en-US" dirty="0" err="1" smtClean="0"/>
              <a:t>etc</a:t>
            </a:r>
            <a:r>
              <a:rPr lang="en-US" altLang="en-US" dirty="0" smtClean="0"/>
              <a:t>) may increase staff or supplies when delays are expected.  </a:t>
            </a:r>
          </a:p>
          <a:p>
            <a:pPr lvl="2">
              <a:buFont typeface="Wingdings" charset="2"/>
              <a:buChar char="§"/>
            </a:pPr>
            <a:r>
              <a:rPr lang="en-US" altLang="en-US" dirty="0" smtClean="0"/>
              <a:t>Airlines may offer incentives to passengers to customers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48824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goal of project is to demonstrate of real-time analytics of streaming data about airline flights.  In the event of a delayed flight customers, and required services (hotels, rental cars, </a:t>
            </a:r>
            <a:r>
              <a:rPr lang="en-US" dirty="0" err="1" smtClean="0"/>
              <a:t>etc</a:t>
            </a:r>
            <a:r>
              <a:rPr lang="en-US" dirty="0" smtClean="0"/>
              <a:t>) are notified.  </a:t>
            </a:r>
          </a:p>
          <a:p>
            <a:pPr lvl="1"/>
            <a:r>
              <a:rPr lang="en-US" dirty="0" smtClean="0"/>
              <a:t>The project leveraged the followings technologies </a:t>
            </a:r>
          </a:p>
          <a:p>
            <a:pPr lvl="2"/>
            <a:r>
              <a:rPr lang="en-US" dirty="0" smtClean="0"/>
              <a:t>Kafka</a:t>
            </a:r>
          </a:p>
          <a:p>
            <a:pPr lvl="3"/>
            <a:r>
              <a:rPr lang="en-US" dirty="0" smtClean="0"/>
              <a:t>Stream simulated live data about flights</a:t>
            </a:r>
          </a:p>
          <a:p>
            <a:pPr lvl="2"/>
            <a:r>
              <a:rPr lang="en-US" dirty="0"/>
              <a:t>Cassandra </a:t>
            </a:r>
          </a:p>
          <a:p>
            <a:pPr lvl="3"/>
            <a:r>
              <a:rPr lang="en-US" dirty="0"/>
              <a:t>Store </a:t>
            </a:r>
            <a:r>
              <a:rPr lang="en-US" dirty="0" smtClean="0"/>
              <a:t>customer and flight data </a:t>
            </a:r>
            <a:r>
              <a:rPr lang="en-US" dirty="0"/>
              <a:t>for cross </a:t>
            </a:r>
            <a:r>
              <a:rPr lang="en-US" dirty="0" smtClean="0"/>
              <a:t>reference</a:t>
            </a:r>
            <a:endParaRPr lang="en-US" dirty="0"/>
          </a:p>
          <a:p>
            <a:pPr lvl="2"/>
            <a:r>
              <a:rPr lang="en-US" dirty="0" smtClean="0"/>
              <a:t>Spark </a:t>
            </a:r>
          </a:p>
          <a:p>
            <a:pPr lvl="3"/>
            <a:r>
              <a:rPr lang="en-US" dirty="0" smtClean="0"/>
              <a:t>Process data from Kafka (every 5 secs)</a:t>
            </a:r>
          </a:p>
          <a:p>
            <a:pPr lvl="4"/>
            <a:r>
              <a:rPr lang="en-US" dirty="0" smtClean="0"/>
              <a:t>Store in data frame</a:t>
            </a:r>
          </a:p>
          <a:p>
            <a:pPr lvl="4"/>
            <a:r>
              <a:rPr lang="en-US" dirty="0" smtClean="0"/>
              <a:t>Rewrite date to 2/6/2017</a:t>
            </a:r>
          </a:p>
          <a:p>
            <a:pPr lvl="3"/>
            <a:r>
              <a:rPr lang="en-US" dirty="0" smtClean="0"/>
              <a:t>Filter delayed</a:t>
            </a:r>
          </a:p>
          <a:p>
            <a:pPr lvl="4"/>
            <a:r>
              <a:rPr lang="en-US" dirty="0" smtClean="0"/>
              <a:t>Store in new </a:t>
            </a:r>
            <a:r>
              <a:rPr lang="en-US" dirty="0" err="1" smtClean="0"/>
              <a:t>dataframe</a:t>
            </a:r>
            <a:endParaRPr lang="en-US" dirty="0" smtClean="0"/>
          </a:p>
          <a:p>
            <a:pPr lvl="3"/>
            <a:r>
              <a:rPr lang="en-US" dirty="0" smtClean="0"/>
              <a:t>Join customers </a:t>
            </a:r>
            <a:r>
              <a:rPr lang="en-US" dirty="0" err="1" smtClean="0"/>
              <a:t>dataframe</a:t>
            </a:r>
            <a:r>
              <a:rPr lang="en-US" dirty="0" smtClean="0"/>
              <a:t> to delayed flights </a:t>
            </a:r>
            <a:r>
              <a:rPr lang="en-US" dirty="0" err="1" smtClean="0"/>
              <a:t>dataframe</a:t>
            </a:r>
            <a:endParaRPr lang="en-US" dirty="0" smtClean="0"/>
          </a:p>
          <a:p>
            <a:pPr lvl="2"/>
            <a:r>
              <a:rPr lang="en-US" dirty="0"/>
              <a:t>Zeppelin </a:t>
            </a:r>
          </a:p>
          <a:p>
            <a:pPr lvl="3"/>
            <a:r>
              <a:rPr lang="en-US" dirty="0" smtClean="0"/>
              <a:t>Dashboard to explore data</a:t>
            </a:r>
          </a:p>
        </p:txBody>
      </p:sp>
      <p:sp>
        <p:nvSpPr>
          <p:cNvPr id="4100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6E1BF35-675D-491F-A687-B2C9BE79DFC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4222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Mohan Rayapuvari, Ramesh Maddi, and Ryan Tischer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C73807-B068-4863-956B-F1B336131749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65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YouTube URLs, Last Page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minute (short):</a:t>
            </a:r>
          </a:p>
          <a:p>
            <a:r>
              <a:rPr lang="en-US" dirty="0" smtClean="0"/>
              <a:t>15 minutes (long):</a:t>
            </a:r>
            <a:endParaRPr lang="en-US" dirty="0"/>
          </a:p>
        </p:txBody>
      </p:sp>
      <p:sp>
        <p:nvSpPr>
          <p:cNvPr id="4100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6E1BF35-675D-491F-A687-B2C9BE79DFC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Technology Overview</a:t>
            </a:r>
            <a:br>
              <a:rPr lang="en-US" dirty="0" smtClean="0"/>
            </a:br>
            <a:r>
              <a:rPr lang="en-US" dirty="0" smtClean="0"/>
              <a:t>Kafka, Apache Spark, Zeppelin and Cassandra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067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44562"/>
          </a:xfrm>
        </p:spPr>
        <p:txBody>
          <a:bodyPr/>
          <a:lstStyle/>
          <a:p>
            <a:r>
              <a:rPr lang="en-US" altLang="en-US" u="sng" dirty="0"/>
              <a:t>Kafka Overview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533400" y="1447800"/>
            <a:ext cx="8229600" cy="4678363"/>
          </a:xfrm>
        </p:spPr>
        <p:txBody>
          <a:bodyPr/>
          <a:lstStyle/>
          <a:p>
            <a:pPr>
              <a:buFont typeface="Wingdings" charset="2"/>
              <a:buChar char="§"/>
            </a:pPr>
            <a:r>
              <a:rPr lang="en-US" altLang="en-US" dirty="0"/>
              <a:t>Apache Kafka is an open source, fast, scalable, durable, and fault-tolerant publish-subscribe messaging system</a:t>
            </a:r>
          </a:p>
          <a:p>
            <a:pPr>
              <a:buFont typeface="Wingdings" charset="2"/>
              <a:buChar char="§"/>
            </a:pPr>
            <a:r>
              <a:rPr lang="en-US" altLang="en-US" dirty="0"/>
              <a:t>Kafka is often used in place of traditional message brokers like JMS and AMQP because of its higher throughput, reliability and replication.</a:t>
            </a:r>
          </a:p>
          <a:p>
            <a:pPr>
              <a:buFont typeface="Wingdings" charset="2"/>
              <a:buChar char="§"/>
            </a:pPr>
            <a:r>
              <a:rPr lang="en-US" altLang="en-US" dirty="0"/>
              <a:t>Apache Kafka is mainly designed with the following characteristics:</a:t>
            </a:r>
          </a:p>
          <a:p>
            <a:pPr lvl="1">
              <a:buFont typeface="Wingdings" charset="2"/>
              <a:buChar char="§"/>
            </a:pPr>
            <a:r>
              <a:rPr lang="en-US" altLang="en-US" sz="2000" dirty="0"/>
              <a:t>Kafka maintains feeds of messages in categories called </a:t>
            </a:r>
            <a:r>
              <a:rPr lang="en-US" altLang="en-US" sz="2000" b="1" u="sng" dirty="0"/>
              <a:t>topics</a:t>
            </a:r>
            <a:r>
              <a:rPr lang="en-US" altLang="en-US" sz="2000" dirty="0"/>
              <a:t>. </a:t>
            </a:r>
          </a:p>
          <a:p>
            <a:pPr lvl="1">
              <a:buFont typeface="Wingdings" charset="2"/>
              <a:buChar char="§"/>
            </a:pPr>
            <a:r>
              <a:rPr lang="en-US" altLang="en-US" sz="2000" dirty="0"/>
              <a:t>P</a:t>
            </a:r>
            <a:r>
              <a:rPr lang="en-US" altLang="en-US" sz="2000" dirty="0" smtClean="0"/>
              <a:t>rocesses publish </a:t>
            </a:r>
            <a:r>
              <a:rPr lang="en-US" altLang="en-US" sz="2000" dirty="0"/>
              <a:t>messages to </a:t>
            </a:r>
            <a:r>
              <a:rPr lang="en-US" altLang="en-US" sz="2000" dirty="0" smtClean="0"/>
              <a:t>topics</a:t>
            </a:r>
            <a:r>
              <a:rPr lang="en-US" altLang="en-US" sz="2000" dirty="0" smtClean="0"/>
              <a:t> are </a:t>
            </a:r>
            <a:r>
              <a:rPr lang="en-US" altLang="en-US" sz="2000" b="1" u="sng" dirty="0"/>
              <a:t>producers</a:t>
            </a:r>
            <a:r>
              <a:rPr lang="en-US" altLang="en-US" sz="2000" dirty="0"/>
              <a:t>. </a:t>
            </a:r>
          </a:p>
          <a:p>
            <a:pPr lvl="1">
              <a:buFont typeface="Wingdings" charset="2"/>
              <a:buChar char="§"/>
            </a:pPr>
            <a:r>
              <a:rPr lang="en-US" altLang="en-US" sz="2000" dirty="0" smtClean="0"/>
              <a:t>processes </a:t>
            </a:r>
            <a:r>
              <a:rPr lang="en-US" altLang="en-US" sz="2000" dirty="0"/>
              <a:t>that subscribe to topics </a:t>
            </a:r>
            <a:r>
              <a:rPr lang="en-US" altLang="en-US" sz="2000" dirty="0" smtClean="0"/>
              <a:t>are </a:t>
            </a:r>
            <a:r>
              <a:rPr lang="en-US" altLang="en-US" sz="2000" b="1" u="sng" dirty="0" smtClean="0"/>
              <a:t>consumers</a:t>
            </a:r>
            <a:r>
              <a:rPr lang="en-US" altLang="en-US" sz="2000" b="1" u="sng" dirty="0"/>
              <a:t>.</a:t>
            </a:r>
            <a:endParaRPr lang="en-US" altLang="en-US" sz="2000" dirty="0"/>
          </a:p>
          <a:p>
            <a:pPr lvl="1">
              <a:buFont typeface="Wingdings" charset="2"/>
              <a:buChar char="§"/>
            </a:pPr>
            <a:r>
              <a:rPr lang="en-US" altLang="en-US" sz="2000" dirty="0"/>
              <a:t>Kafka is run as a cluster comprised of one or more servers each of which is called a </a:t>
            </a:r>
            <a:r>
              <a:rPr lang="en-US" altLang="en-US" sz="2000" b="1" u="sng" dirty="0"/>
              <a:t>broker. </a:t>
            </a:r>
            <a:endParaRPr lang="en-US" altLang="en-US" sz="2000" dirty="0"/>
          </a:p>
          <a:p>
            <a:pPr>
              <a:buFont typeface="Wingdings" charset="2"/>
              <a:buChar char="§"/>
            </a:pPr>
            <a:r>
              <a:rPr lang="en-US" altLang="en-US" dirty="0"/>
              <a:t>Apache Kafka supports a wide range of use cases as a general-purpose messaging system for scenarios where high throughput, reliable delivery, and horizontal scalability are important. </a:t>
            </a:r>
          </a:p>
          <a:p>
            <a:pPr>
              <a:buFont typeface="Wingdings" charset="2"/>
              <a:buChar char="§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4100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99823B7-677E-7143-9715-01F84AEB4273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4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204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Kafka Does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altLang="en-US" dirty="0"/>
              <a:t>Apache Kafka supports a wide range of use cases as a general-purpose messaging system for scenarios where high throughput, reliable delivery, and horizontal scalability are important. Apache Storm and Apache </a:t>
            </a:r>
            <a:r>
              <a:rPr lang="en-US" altLang="en-US" dirty="0" err="1"/>
              <a:t>HBase</a:t>
            </a:r>
            <a:r>
              <a:rPr lang="en-US" altLang="en-US" dirty="0"/>
              <a:t> both work very well in combination with Kafka. Common use cases include:</a:t>
            </a:r>
          </a:p>
          <a:p>
            <a:pPr lvl="1">
              <a:buFont typeface="Wingdings" charset="2"/>
              <a:buChar char="§"/>
            </a:pPr>
            <a:r>
              <a:rPr lang="en-US" altLang="en-US" sz="2000" dirty="0"/>
              <a:t>Stream Processing</a:t>
            </a:r>
          </a:p>
          <a:p>
            <a:pPr lvl="1">
              <a:buFont typeface="Wingdings" charset="2"/>
              <a:buChar char="§"/>
            </a:pPr>
            <a:r>
              <a:rPr lang="en-US" altLang="en-US" sz="2000" dirty="0"/>
              <a:t>Website Activity Tracking</a:t>
            </a:r>
          </a:p>
          <a:p>
            <a:pPr lvl="1">
              <a:buFont typeface="Wingdings" charset="2"/>
              <a:buChar char="§"/>
            </a:pPr>
            <a:r>
              <a:rPr lang="en-US" altLang="en-US" sz="2000" dirty="0"/>
              <a:t>Metrics Collection and Monitoring</a:t>
            </a:r>
          </a:p>
          <a:p>
            <a:pPr lvl="1">
              <a:buFont typeface="Wingdings" charset="2"/>
              <a:buChar char="§"/>
            </a:pPr>
            <a:r>
              <a:rPr lang="en-US" altLang="en-US" sz="2000" dirty="0"/>
              <a:t>Log Aggregation</a:t>
            </a:r>
          </a:p>
          <a:p>
            <a:pPr>
              <a:buFont typeface="Wingdings" charset="2"/>
              <a:buChar char="§"/>
            </a:pPr>
            <a:r>
              <a:rPr lang="en-US" altLang="en-US" dirty="0"/>
              <a:t>Data is stored into Topics</a:t>
            </a:r>
          </a:p>
          <a:p>
            <a:pPr>
              <a:buFont typeface="Wingdings" charset="2"/>
              <a:buChar char="§"/>
            </a:pPr>
            <a:r>
              <a:rPr lang="en-US" altLang="en-US" dirty="0"/>
              <a:t>Topics are split into partitions, which are replicated.</a:t>
            </a:r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5124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8F646AB-A706-F34B-A8F6-D511FE88256B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5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9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What Kafka Does - continuation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altLang="en-US"/>
              <a:t>So, at a high level, producers send messages over the network to the Kafka cluster which in turn serves them up to consumers like this:</a:t>
            </a:r>
          </a:p>
          <a:p>
            <a:pPr>
              <a:buFont typeface="Wingdings" charset="2"/>
              <a:buChar char="§"/>
            </a:pPr>
            <a:endParaRPr lang="en-US" altLang="en-US"/>
          </a:p>
        </p:txBody>
      </p:sp>
      <p:sp>
        <p:nvSpPr>
          <p:cNvPr id="6148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749F20F4-D4DB-444F-9222-8CA7BF87C489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6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  <p:pic>
        <p:nvPicPr>
          <p:cNvPr id="6150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905000"/>
            <a:ext cx="6553200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129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u="sng" dirty="0" smtClean="0"/>
              <a:t>Cassandra Overview</a:t>
            </a:r>
            <a:endParaRPr lang="en-US" altLang="en-US" dirty="0"/>
          </a:p>
        </p:txBody>
      </p:sp>
      <p:sp>
        <p:nvSpPr>
          <p:cNvPr id="7172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76986D9-1340-0445-84D4-2DC946315C5A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7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65083" y="914400"/>
            <a:ext cx="8229600" cy="46783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533400" y="877614"/>
            <a:ext cx="8229600" cy="5218386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altLang="en-US" dirty="0" smtClean="0"/>
              <a:t>Apache Cassandra is an open source, fast, scalable, durable and distributed database system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Cassandra is a NoSQL database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Decentralized </a:t>
            </a:r>
            <a:r>
              <a:rPr lang="mr-IN" altLang="en-US" dirty="0" smtClean="0"/>
              <a:t>–</a:t>
            </a:r>
            <a:r>
              <a:rPr lang="en-US" altLang="en-US" dirty="0" smtClean="0"/>
              <a:t> Every node in the cluster has the same role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Supports Replication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Fault-tolerant 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Data is automatically replicated to multiple nodes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Native support for Spark and Hadoop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SQL like query language</a:t>
            </a:r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82559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</a:t>
            </a:r>
            <a:r>
              <a:rPr lang="en-US" altLang="en-US" dirty="0" smtClean="0"/>
              <a:t>Cassandra </a:t>
            </a:r>
            <a:r>
              <a:rPr lang="en-US" altLang="en-US" dirty="0"/>
              <a:t>Does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charset="2"/>
              <a:buChar char="§"/>
            </a:pPr>
            <a:r>
              <a:rPr lang="en-US" altLang="en-US" dirty="0" smtClean="0"/>
              <a:t>Cassandra is a NoSQL (not only SQL) 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NoSQL is a database system where the data does not adhere to the traditional relational model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NoSQL databases are not built primarily on tables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Very good at storing large amounts of structured or unstructured data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Very fast</a:t>
            </a: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5124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68F646AB-A706-F34B-A8F6-D511FE88256B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8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848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u="sng" dirty="0" smtClean="0"/>
              <a:t>Apache Spark Overview</a:t>
            </a:r>
            <a:endParaRPr lang="en-US" altLang="en-US" dirty="0"/>
          </a:p>
        </p:txBody>
      </p:sp>
      <p:sp>
        <p:nvSpPr>
          <p:cNvPr id="7172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Calibri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0000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Calibri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CC00"/>
              </a:buClr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Calibri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Calibri" charset="0"/>
              </a:defRPr>
            </a:lvl9pPr>
          </a:lstStyle>
          <a:p>
            <a:r>
              <a:rPr lang="en-US" altLang="en-US" sz="1200" smtClean="0">
                <a:solidFill>
                  <a:srgbClr val="898989"/>
                </a:solidFill>
              </a:rPr>
              <a:t>Mohan Rayapuvari, Ramesh Maddi, and Ryan Tischer</a:t>
            </a:r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fld id="{976986D9-1340-0445-84D4-2DC946315C5A}" type="slidenum">
              <a:rPr lang="en-US" altLang="x-none">
                <a:solidFill>
                  <a:srgbClr val="898989"/>
                </a:solidFill>
                <a:latin typeface="Calibri" charset="0"/>
              </a:rPr>
              <a:pPr eaLnBrk="1" hangingPunct="1"/>
              <a:t>9</a:t>
            </a:fld>
            <a:endParaRPr lang="en-US" altLang="x-none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65083" y="914400"/>
            <a:ext cx="8229600" cy="4678363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533400" y="877614"/>
            <a:ext cx="8229600" cy="5218386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Font typeface="Wingdings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CC00"/>
              </a:buClr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Char char="§"/>
            </a:pPr>
            <a:r>
              <a:rPr lang="en-US" altLang="en-US" dirty="0" smtClean="0"/>
              <a:t>Open Source cluster computing framework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Rapid calculations on in-memory datasets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Data sets are distributed in RDDs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RDD is a distributed collection of objects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Immutable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Resilient</a:t>
            </a:r>
          </a:p>
          <a:p>
            <a:pPr>
              <a:buFont typeface="Wingdings" charset="2"/>
              <a:buChar char="§"/>
            </a:pPr>
            <a:r>
              <a:rPr lang="en-US" altLang="en-US" dirty="0" smtClean="0"/>
              <a:t>Spark framework is a collection of data analytic tools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Spark SQL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Spark Streaming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smtClean="0"/>
              <a:t>Spark Machine Learning</a:t>
            </a:r>
          </a:p>
          <a:p>
            <a:pPr lvl="1">
              <a:buFont typeface="Wingdings" charset="2"/>
              <a:buChar char="§"/>
            </a:pPr>
            <a:r>
              <a:rPr lang="en-US" altLang="en-US" dirty="0" err="1" smtClean="0"/>
              <a:t>GraphX</a:t>
            </a: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 smtClean="0"/>
          </a:p>
          <a:p>
            <a:pPr>
              <a:buFont typeface="Wingdings" charset="2"/>
              <a:buChar char="§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15968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12325</TotalTime>
  <Words>1052</Words>
  <Application>Microsoft Macintosh PowerPoint</Application>
  <PresentationFormat>On-screen Show (4:3)</PresentationFormat>
  <Paragraphs>208</Paragraphs>
  <Slides>21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Calibri</vt:lpstr>
      <vt:lpstr>Mangal</vt:lpstr>
      <vt:lpstr>Wingdings</vt:lpstr>
      <vt:lpstr>Arial</vt:lpstr>
      <vt:lpstr>Office Theme</vt:lpstr>
      <vt:lpstr> Final Project  Real-Time Airline Flight Data with Kafka and Streaming.   Examples of IOT and Data Analytics  </vt:lpstr>
      <vt:lpstr>Introduction</vt:lpstr>
      <vt:lpstr>Technology Overview Kafka, Apache Spark, Zeppelin and Cassandra</vt:lpstr>
      <vt:lpstr>Kafka Overview</vt:lpstr>
      <vt:lpstr>What Kafka Does</vt:lpstr>
      <vt:lpstr>What Kafka Does - continuation</vt:lpstr>
      <vt:lpstr>Cassandra Overview</vt:lpstr>
      <vt:lpstr>What Cassandra Does</vt:lpstr>
      <vt:lpstr>Apache Spark Overview</vt:lpstr>
      <vt:lpstr>What Spark Does</vt:lpstr>
      <vt:lpstr>Zeppelin Overview</vt:lpstr>
      <vt:lpstr>What Zeppelin Does</vt:lpstr>
      <vt:lpstr>Project Overview Processing Real-time Flight Data </vt:lpstr>
      <vt:lpstr>Project Overview</vt:lpstr>
      <vt:lpstr>Project Overview – cont.</vt:lpstr>
      <vt:lpstr>Project Architecture </vt:lpstr>
      <vt:lpstr>Project Architecture</vt:lpstr>
      <vt:lpstr>Project use cases</vt:lpstr>
      <vt:lpstr>Project use case potential</vt:lpstr>
      <vt:lpstr>DEMO</vt:lpstr>
      <vt:lpstr>YouTube URLs, Last Page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zdjordje</dc:creator>
  <cp:lastModifiedBy>Microsoft Office User</cp:lastModifiedBy>
  <cp:revision>899</cp:revision>
  <cp:lastPrinted>2012-11-30T20:59:45Z</cp:lastPrinted>
  <dcterms:created xsi:type="dcterms:W3CDTF">2006-08-16T00:00:00Z</dcterms:created>
  <dcterms:modified xsi:type="dcterms:W3CDTF">2017-05-07T18:27:50Z</dcterms:modified>
</cp:coreProperties>
</file>

<file path=docProps/thumbnail.jpeg>
</file>